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4" r:id="rId4"/>
    <p:sldId id="258" r:id="rId5"/>
    <p:sldId id="259" r:id="rId6"/>
    <p:sldId id="260" r:id="rId7"/>
    <p:sldId id="261" r:id="rId8"/>
    <p:sldId id="265" r:id="rId9"/>
    <p:sldId id="266" r:id="rId10"/>
    <p:sldId id="262" r:id="rId11"/>
    <p:sldId id="263"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10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129345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220218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815897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141928"/>
            <a:ext cx="7477601" cy="2874645"/>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Enhanced Value and Momentum Index</a:t>
            </a:r>
            <a:endParaRPr lang="en-US" sz="6036" dirty="0"/>
          </a:p>
        </p:txBody>
      </p:sp>
      <p:sp>
        <p:nvSpPr>
          <p:cNvPr id="6" name="Text 2"/>
          <p:cNvSpPr/>
          <p:nvPr/>
        </p:nvSpPr>
        <p:spPr>
          <a:xfrm>
            <a:off x="6319599" y="4349829"/>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unique investment strategy that aims to capitalize on the long-term outperformance of value and momentum investing in the Indian stock market. By leveraging the historical data on the Nifty 50, Midcap 150, and Smallcap 250 indices, this index seeks to deliver superior returns while managing risk through a dynamic asset allocation approach.</a:t>
            </a:r>
            <a:endParaRPr lang="en-US" sz="1750" dirty="0"/>
          </a:p>
        </p:txBody>
      </p:sp>
      <p:sp>
        <p:nvSpPr>
          <p:cNvPr id="7" name="Text 3"/>
          <p:cNvSpPr/>
          <p:nvPr/>
        </p:nvSpPr>
        <p:spPr>
          <a:xfrm>
            <a:off x="6319599" y="6732151"/>
            <a:ext cx="7477601" cy="355402"/>
          </a:xfrm>
          <a:prstGeom prst="rect">
            <a:avLst/>
          </a:prstGeom>
          <a:noFill/>
          <a:ln/>
        </p:spPr>
        <p:txBody>
          <a:bodyPr wrap="none" rtlCol="0" anchor="t"/>
          <a:lstStyle/>
          <a:p>
            <a:pPr marL="0" indent="0">
              <a:lnSpc>
                <a:spcPts val="2799"/>
              </a:lnSpc>
              <a:buNone/>
            </a:pPr>
            <a:r>
              <a:rPr lang="en-US" sz="1750" b="1" dirty="0">
                <a:solidFill>
                  <a:srgbClr val="F4E883"/>
                </a:solidFill>
                <a:latin typeface="Raleway" pitchFamily="34" charset="0"/>
                <a:ea typeface="Raleway" pitchFamily="34" charset="-122"/>
                <a:cs typeface="Raleway" pitchFamily="34" charset="-120"/>
              </a:rPr>
              <a:t>by team Alpha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14482"/>
            <a:ext cx="705231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Advantages of the Strategy</a:t>
            </a:r>
            <a:endParaRPr lang="en-US" sz="4374" dirty="0"/>
          </a:p>
        </p:txBody>
      </p:sp>
      <p:pic>
        <p:nvPicPr>
          <p:cNvPr id="6" name="Image 2" descr="preencoded.png"/>
          <p:cNvPicPr>
            <a:picLocks noChangeAspect="1"/>
          </p:cNvPicPr>
          <p:nvPr/>
        </p:nvPicPr>
        <p:blipFill>
          <a:blip r:embed="rId5"/>
          <a:stretch>
            <a:fillRect/>
          </a:stretch>
        </p:blipFill>
        <p:spPr>
          <a:xfrm>
            <a:off x="4490799" y="1642110"/>
            <a:ext cx="1110972" cy="1990963"/>
          </a:xfrm>
          <a:prstGeom prst="rect">
            <a:avLst/>
          </a:prstGeom>
        </p:spPr>
      </p:pic>
      <p:sp>
        <p:nvSpPr>
          <p:cNvPr id="7" name="Text 2"/>
          <p:cNvSpPr/>
          <p:nvPr/>
        </p:nvSpPr>
        <p:spPr>
          <a:xfrm>
            <a:off x="5935028" y="186428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Outperformance</a:t>
            </a:r>
            <a:endParaRPr lang="en-US" sz="2187" dirty="0"/>
          </a:p>
        </p:txBody>
      </p:sp>
      <p:sp>
        <p:nvSpPr>
          <p:cNvPr id="8" name="Text 3"/>
          <p:cNvSpPr/>
          <p:nvPr/>
        </p:nvSpPr>
        <p:spPr>
          <a:xfrm>
            <a:off x="5935028" y="2344698"/>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aims to capitalize on the historical outperformance of value and momentum investing in the Indian stock market, potentially delivering superior returns compared to traditional index funds.</a:t>
            </a:r>
            <a:endParaRPr lang="en-US" sz="1750" dirty="0"/>
          </a:p>
        </p:txBody>
      </p:sp>
      <p:pic>
        <p:nvPicPr>
          <p:cNvPr id="9" name="Image 3" descr="preencoded.png"/>
          <p:cNvPicPr>
            <a:picLocks noChangeAspect="1"/>
          </p:cNvPicPr>
          <p:nvPr/>
        </p:nvPicPr>
        <p:blipFill>
          <a:blip r:embed="rId6"/>
          <a:stretch>
            <a:fillRect/>
          </a:stretch>
        </p:blipFill>
        <p:spPr>
          <a:xfrm>
            <a:off x="4490799" y="3633073"/>
            <a:ext cx="1110972" cy="1990963"/>
          </a:xfrm>
          <a:prstGeom prst="rect">
            <a:avLst/>
          </a:prstGeom>
        </p:spPr>
      </p:pic>
      <p:sp>
        <p:nvSpPr>
          <p:cNvPr id="10" name="Text 4"/>
          <p:cNvSpPr/>
          <p:nvPr/>
        </p:nvSpPr>
        <p:spPr>
          <a:xfrm>
            <a:off x="5935028" y="3855244"/>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Management</a:t>
            </a:r>
            <a:endParaRPr lang="en-US" sz="2187" dirty="0"/>
          </a:p>
        </p:txBody>
      </p:sp>
      <p:sp>
        <p:nvSpPr>
          <p:cNvPr id="11" name="Text 5"/>
          <p:cNvSpPr/>
          <p:nvPr/>
        </p:nvSpPr>
        <p:spPr>
          <a:xfrm>
            <a:off x="5935028" y="4335661"/>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dynamic asset allocation and risk-based rebalancing approach help to manage the overall portfolio risk, providing a more stable investment experience for the investor.</a:t>
            </a:r>
            <a:endParaRPr lang="en-US" sz="1750" dirty="0"/>
          </a:p>
        </p:txBody>
      </p:sp>
      <p:pic>
        <p:nvPicPr>
          <p:cNvPr id="12" name="Image 4" descr="preencoded.png"/>
          <p:cNvPicPr>
            <a:picLocks noChangeAspect="1"/>
          </p:cNvPicPr>
          <p:nvPr/>
        </p:nvPicPr>
        <p:blipFill>
          <a:blip r:embed="rId7"/>
          <a:stretch>
            <a:fillRect/>
          </a:stretch>
        </p:blipFill>
        <p:spPr>
          <a:xfrm>
            <a:off x="4490799" y="5624036"/>
            <a:ext cx="1110972" cy="1990963"/>
          </a:xfrm>
          <a:prstGeom prst="rect">
            <a:avLst/>
          </a:prstGeom>
        </p:spPr>
      </p:pic>
      <p:sp>
        <p:nvSpPr>
          <p:cNvPr id="13" name="Text 6"/>
          <p:cNvSpPr/>
          <p:nvPr/>
        </p:nvSpPr>
        <p:spPr>
          <a:xfrm>
            <a:off x="5935028" y="5846207"/>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Diversification</a:t>
            </a:r>
            <a:endParaRPr lang="en-US" sz="2187" dirty="0"/>
          </a:p>
        </p:txBody>
      </p:sp>
      <p:sp>
        <p:nvSpPr>
          <p:cNvPr id="14" name="Text 7"/>
          <p:cNvSpPr/>
          <p:nvPr/>
        </p:nvSpPr>
        <p:spPr>
          <a:xfrm>
            <a:off x="5935028" y="6326624"/>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inclusion of the Gold ETF and the Emergency Fund adds an additional layer of diversification to the portfolio, reducing the overall volatility and providing a buffer against market downturns.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101227"/>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2"/>
          <p:cNvSpPr/>
          <p:nvPr/>
        </p:nvSpPr>
        <p:spPr>
          <a:xfrm>
            <a:off x="2037993" y="5128855"/>
            <a:ext cx="1055441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comprehensive investment strategy that aims to deliver superior returns by leveraging the power of value and momentum investing in the Indian stock market. Through a combination of data-driven forecasting, dynamic asset allocation, and disciplined risk management, this strategy seeks to provide investors with a unique and potentially rewarding investment opportunity.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97339" y="1312873"/>
            <a:ext cx="5835721" cy="4646351"/>
          </a:xfrm>
          <a:prstGeom prst="rect">
            <a:avLst/>
          </a:prstGeom>
          <a:solidFill>
            <a:srgbClr val="1B1C1D"/>
          </a:solidFill>
          <a:ln/>
        </p:spPr>
        <p:txBody>
          <a:bodyPr/>
          <a:lstStyle/>
          <a:p>
            <a:pPr algn="ctr"/>
            <a:endParaRPr lang="en-IN" dirty="0"/>
          </a:p>
        </p:txBody>
      </p:sp>
      <p:sp>
        <p:nvSpPr>
          <p:cNvPr id="4" name="Text 1"/>
          <p:cNvSpPr/>
          <p:nvPr/>
        </p:nvSpPr>
        <p:spPr>
          <a:xfrm>
            <a:off x="4537710" y="1874753"/>
            <a:ext cx="5554980" cy="694373"/>
          </a:xfrm>
          <a:prstGeom prst="rect">
            <a:avLst/>
          </a:prstGeom>
          <a:noFill/>
          <a:ln/>
        </p:spPr>
        <p:txBody>
          <a:bodyPr wrap="none" rtlCol="0" anchor="t"/>
          <a:lstStyle/>
          <a:p>
            <a:pPr marL="0" indent="0" algn="ctr">
              <a:lnSpc>
                <a:spcPts val="5468"/>
              </a:lnSpc>
              <a:buNone/>
            </a:pPr>
            <a:r>
              <a:rPr lang="en-US" sz="4374" dirty="0">
                <a:solidFill>
                  <a:srgbClr val="AE8625"/>
                </a:solidFill>
                <a:latin typeface="Prata" pitchFamily="34" charset="0"/>
                <a:ea typeface="Prata" pitchFamily="34" charset="-122"/>
              </a:rPr>
              <a:t>Team Alpha</a:t>
            </a:r>
            <a:endParaRPr lang="en-US" sz="4374" dirty="0"/>
          </a:p>
        </p:txBody>
      </p:sp>
      <p:sp>
        <p:nvSpPr>
          <p:cNvPr id="5" name="Text 2"/>
          <p:cNvSpPr/>
          <p:nvPr/>
        </p:nvSpPr>
        <p:spPr>
          <a:xfrm>
            <a:off x="5926455" y="3288863"/>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Dilip Kumar Mohapatro</a:t>
            </a:r>
            <a:endParaRPr lang="en-US" sz="2187" dirty="0"/>
          </a:p>
        </p:txBody>
      </p:sp>
      <p:sp>
        <p:nvSpPr>
          <p:cNvPr id="12" name="Text 2">
            <a:extLst>
              <a:ext uri="{FF2B5EF4-FFF2-40B4-BE49-F238E27FC236}">
                <a16:creationId xmlns:a16="http://schemas.microsoft.com/office/drawing/2014/main" id="{318E7799-0D31-30CC-8307-25CE13BF9658}"/>
              </a:ext>
            </a:extLst>
          </p:cNvPr>
          <p:cNvSpPr/>
          <p:nvPr/>
        </p:nvSpPr>
        <p:spPr>
          <a:xfrm>
            <a:off x="5926455" y="386360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Vivek Bhattacharya</a:t>
            </a:r>
            <a:endParaRPr lang="en-US" sz="2187" dirty="0"/>
          </a:p>
        </p:txBody>
      </p:sp>
      <p:sp>
        <p:nvSpPr>
          <p:cNvPr id="13" name="Text 2">
            <a:extLst>
              <a:ext uri="{FF2B5EF4-FFF2-40B4-BE49-F238E27FC236}">
                <a16:creationId xmlns:a16="http://schemas.microsoft.com/office/drawing/2014/main" id="{8F0D1467-6080-FD22-2402-E88AF0EBDE18}"/>
              </a:ext>
            </a:extLst>
          </p:cNvPr>
          <p:cNvSpPr/>
          <p:nvPr/>
        </p:nvSpPr>
        <p:spPr>
          <a:xfrm>
            <a:off x="5926455" y="443345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Sheetal Varshney</a:t>
            </a:r>
            <a:endParaRPr lang="en-US" sz="2187" dirty="0"/>
          </a:p>
        </p:txBody>
      </p:sp>
      <p:cxnSp>
        <p:nvCxnSpPr>
          <p:cNvPr id="16" name="Straight Connector 15">
            <a:extLst>
              <a:ext uri="{FF2B5EF4-FFF2-40B4-BE49-F238E27FC236}">
                <a16:creationId xmlns:a16="http://schemas.microsoft.com/office/drawing/2014/main" id="{1754FA56-7912-9425-2BA7-321108EABF84}"/>
              </a:ext>
            </a:extLst>
          </p:cNvPr>
          <p:cNvCxnSpPr/>
          <p:nvPr/>
        </p:nvCxnSpPr>
        <p:spPr>
          <a:xfrm>
            <a:off x="5784351" y="2763748"/>
            <a:ext cx="302060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7458" y="1606378"/>
            <a:ext cx="12035483" cy="5387546"/>
          </a:xfrm>
          <a:prstGeom prst="rect">
            <a:avLst/>
          </a:prstGeom>
          <a:solidFill>
            <a:srgbClr val="1B1C1D"/>
          </a:solidFill>
          <a:ln/>
        </p:spPr>
      </p:sp>
      <p:sp>
        <p:nvSpPr>
          <p:cNvPr id="4" name="Text 1"/>
          <p:cNvSpPr/>
          <p:nvPr/>
        </p:nvSpPr>
        <p:spPr>
          <a:xfrm>
            <a:off x="2037993" y="203906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Indices Considered</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Nifty 50</a:t>
            </a:r>
            <a:endParaRPr lang="en-US" sz="2187" dirty="0"/>
          </a:p>
        </p:txBody>
      </p:sp>
      <p:sp>
        <p:nvSpPr>
          <p:cNvPr id="6" name="Text 3"/>
          <p:cNvSpPr/>
          <p:nvPr/>
        </p:nvSpPr>
        <p:spPr>
          <a:xfrm>
            <a:off x="2037993"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Nifty 50 index, representing the 50 largest and most liquid Indian companies, has historically delivered a CAGR of around 12% over the last 30 years.</a:t>
            </a:r>
            <a:endParaRPr lang="en-US" sz="1750" dirty="0"/>
          </a:p>
        </p:txBody>
      </p:sp>
      <p:sp>
        <p:nvSpPr>
          <p:cNvPr id="7" name="Text 4"/>
          <p:cNvSpPr/>
          <p:nvPr/>
        </p:nvSpPr>
        <p:spPr>
          <a:xfrm>
            <a:off x="574393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Midcap 150</a:t>
            </a:r>
            <a:endParaRPr lang="en-US" sz="2187" dirty="0"/>
          </a:p>
        </p:txBody>
      </p:sp>
      <p:sp>
        <p:nvSpPr>
          <p:cNvPr id="8" name="Text 5"/>
          <p:cNvSpPr/>
          <p:nvPr/>
        </p:nvSpPr>
        <p:spPr>
          <a:xfrm>
            <a:off x="574393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Midcap 150 index, comprising the next 150 largest companies after the Nifty 50, has generated a CAGR of approximately 20% over the same period.</a:t>
            </a:r>
            <a:endParaRPr lang="en-US" sz="1750" dirty="0"/>
          </a:p>
        </p:txBody>
      </p:sp>
      <p:sp>
        <p:nvSpPr>
          <p:cNvPr id="9" name="Text 6"/>
          <p:cNvSpPr/>
          <p:nvPr/>
        </p:nvSpPr>
        <p:spPr>
          <a:xfrm>
            <a:off x="944987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Smallcap 250</a:t>
            </a:r>
            <a:endParaRPr lang="en-US" sz="2187" dirty="0"/>
          </a:p>
        </p:txBody>
      </p:sp>
      <p:sp>
        <p:nvSpPr>
          <p:cNvPr id="10" name="Text 7"/>
          <p:cNvSpPr/>
          <p:nvPr/>
        </p:nvSpPr>
        <p:spPr>
          <a:xfrm>
            <a:off x="944987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Smallcap 250 index, which tracks the 250 smallest companies in the market, has delivered an impressive CAGR of around 27% over the last 30 years.</a:t>
            </a:r>
            <a:endParaRPr lang="en-US" sz="1750" dirty="0"/>
          </a:p>
        </p:txBody>
      </p:sp>
    </p:spTree>
    <p:extLst>
      <p:ext uri="{BB962C8B-B14F-4D97-AF65-F5344CB8AC3E}">
        <p14:creationId xmlns:p14="http://schemas.microsoft.com/office/powerpoint/2010/main" val="163140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24317"/>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4036338" cy="486013"/>
          </a:xfrm>
          <a:prstGeom prst="rect">
            <a:avLst/>
          </a:prstGeom>
          <a:noFill/>
          <a:ln/>
        </p:spPr>
        <p:txBody>
          <a:bodyPr wrap="none" rtlCol="0" anchor="t"/>
          <a:lstStyle/>
          <a:p>
            <a:pPr marL="0" indent="0">
              <a:lnSpc>
                <a:spcPts val="3827"/>
              </a:lnSpc>
              <a:buNone/>
            </a:pPr>
            <a:r>
              <a:rPr lang="en-US" sz="3062" dirty="0">
                <a:solidFill>
                  <a:srgbClr val="AE8625"/>
                </a:solidFill>
                <a:latin typeface="Prata" pitchFamily="34" charset="0"/>
                <a:ea typeface="Prata" pitchFamily="34" charset="-122"/>
                <a:cs typeface="Prata" pitchFamily="34" charset="-120"/>
              </a:rPr>
              <a:t>Investment Approach</a:t>
            </a:r>
            <a:endParaRPr lang="en-US" sz="3062" dirty="0"/>
          </a:p>
        </p:txBody>
      </p:sp>
      <p:sp>
        <p:nvSpPr>
          <p:cNvPr id="6" name="Shape 2"/>
          <p:cNvSpPr/>
          <p:nvPr/>
        </p:nvSpPr>
        <p:spPr>
          <a:xfrm>
            <a:off x="3621167" y="5868233"/>
            <a:ext cx="7388066" cy="19407"/>
          </a:xfrm>
          <a:prstGeom prst="rect">
            <a:avLst/>
          </a:prstGeom>
          <a:solidFill>
            <a:srgbClr val="D2AC47"/>
          </a:solidFill>
          <a:ln/>
        </p:spPr>
      </p:sp>
      <p:sp>
        <p:nvSpPr>
          <p:cNvPr id="7" name="Shape 3"/>
          <p:cNvSpPr/>
          <p:nvPr/>
        </p:nvSpPr>
        <p:spPr>
          <a:xfrm>
            <a:off x="5419546" y="5323939"/>
            <a:ext cx="19407" cy="544354"/>
          </a:xfrm>
          <a:prstGeom prst="rect">
            <a:avLst/>
          </a:prstGeom>
          <a:solidFill>
            <a:srgbClr val="D2AC47"/>
          </a:solidFill>
          <a:ln/>
        </p:spPr>
      </p:sp>
      <p:sp>
        <p:nvSpPr>
          <p:cNvPr id="8" name="Shape 4"/>
          <p:cNvSpPr/>
          <p:nvPr/>
        </p:nvSpPr>
        <p:spPr>
          <a:xfrm>
            <a:off x="5254347" y="5693271"/>
            <a:ext cx="349925" cy="349925"/>
          </a:xfrm>
          <a:prstGeom prst="roundRect">
            <a:avLst>
              <a:gd name="adj" fmla="val 13335"/>
            </a:avLst>
          </a:prstGeom>
          <a:solidFill>
            <a:srgbClr val="2D3033"/>
          </a:solidFill>
          <a:ln/>
        </p:spPr>
      </p:sp>
      <p:sp>
        <p:nvSpPr>
          <p:cNvPr id="9" name="Text 5"/>
          <p:cNvSpPr/>
          <p:nvPr/>
        </p:nvSpPr>
        <p:spPr>
          <a:xfrm>
            <a:off x="5389007" y="5722322"/>
            <a:ext cx="80486"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1</a:t>
            </a:r>
            <a:endParaRPr lang="en-US" sz="1837" dirty="0"/>
          </a:p>
        </p:txBody>
      </p:sp>
      <p:sp>
        <p:nvSpPr>
          <p:cNvPr id="10" name="Text 6"/>
          <p:cNvSpPr/>
          <p:nvPr/>
        </p:nvSpPr>
        <p:spPr>
          <a:xfrm>
            <a:off x="4457224" y="3091101"/>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Value</a:t>
            </a:r>
            <a:endParaRPr lang="en-US" sz="1531" dirty="0"/>
          </a:p>
        </p:txBody>
      </p:sp>
      <p:sp>
        <p:nvSpPr>
          <p:cNvPr id="11" name="Text 7"/>
          <p:cNvSpPr/>
          <p:nvPr/>
        </p:nvSpPr>
        <p:spPr>
          <a:xfrm>
            <a:off x="3776662" y="3427333"/>
            <a:ext cx="3305294" cy="1741051"/>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focuses on entering the market at low points, when the indices are in the "oversold" zone and the market sentiment is dominated by fear or extreme fear. This "value" approach aims to capitalize on the potential for significant upside as the market rebounds.</a:t>
            </a:r>
            <a:endParaRPr lang="en-US" sz="1225" dirty="0"/>
          </a:p>
        </p:txBody>
      </p:sp>
      <p:sp>
        <p:nvSpPr>
          <p:cNvPr id="12" name="Shape 8"/>
          <p:cNvSpPr/>
          <p:nvPr/>
        </p:nvSpPr>
        <p:spPr>
          <a:xfrm>
            <a:off x="7305377" y="5868174"/>
            <a:ext cx="19407" cy="544354"/>
          </a:xfrm>
          <a:prstGeom prst="rect">
            <a:avLst/>
          </a:prstGeom>
          <a:solidFill>
            <a:srgbClr val="D2AC47"/>
          </a:solidFill>
          <a:ln/>
        </p:spPr>
      </p:sp>
      <p:sp>
        <p:nvSpPr>
          <p:cNvPr id="13" name="Shape 9"/>
          <p:cNvSpPr/>
          <p:nvPr/>
        </p:nvSpPr>
        <p:spPr>
          <a:xfrm>
            <a:off x="7140178" y="5693271"/>
            <a:ext cx="349925" cy="349925"/>
          </a:xfrm>
          <a:prstGeom prst="roundRect">
            <a:avLst>
              <a:gd name="adj" fmla="val 13335"/>
            </a:avLst>
          </a:prstGeom>
          <a:solidFill>
            <a:srgbClr val="2D3033"/>
          </a:solidFill>
          <a:ln/>
        </p:spPr>
      </p:sp>
      <p:sp>
        <p:nvSpPr>
          <p:cNvPr id="14" name="Text 10"/>
          <p:cNvSpPr/>
          <p:nvPr/>
        </p:nvSpPr>
        <p:spPr>
          <a:xfrm>
            <a:off x="7243643" y="5722322"/>
            <a:ext cx="142994"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2</a:t>
            </a:r>
            <a:endParaRPr lang="en-US" sz="1837" dirty="0"/>
          </a:p>
        </p:txBody>
      </p:sp>
      <p:sp>
        <p:nvSpPr>
          <p:cNvPr id="15" name="Text 11"/>
          <p:cNvSpPr/>
          <p:nvPr/>
        </p:nvSpPr>
        <p:spPr>
          <a:xfrm>
            <a:off x="6343055" y="6568083"/>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Momentum</a:t>
            </a:r>
            <a:endParaRPr lang="en-US" sz="1531" dirty="0"/>
          </a:p>
        </p:txBody>
      </p:sp>
      <p:sp>
        <p:nvSpPr>
          <p:cNvPr id="16" name="Text 12"/>
          <p:cNvSpPr/>
          <p:nvPr/>
        </p:nvSpPr>
        <p:spPr>
          <a:xfrm>
            <a:off x="5662493" y="690431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also seeks to invest in the relatively faster-moving indices, such as the Midcap 150 and Smallcap 250, to capture the momentum-driven gains. This approach complements the value-based entry points to create a well-rounded investment strategy.</a:t>
            </a:r>
            <a:endParaRPr lang="en-US" sz="1225" dirty="0"/>
          </a:p>
        </p:txBody>
      </p:sp>
      <p:sp>
        <p:nvSpPr>
          <p:cNvPr id="17" name="Shape 13"/>
          <p:cNvSpPr/>
          <p:nvPr/>
        </p:nvSpPr>
        <p:spPr>
          <a:xfrm>
            <a:off x="9191327" y="5323939"/>
            <a:ext cx="19407" cy="544354"/>
          </a:xfrm>
          <a:prstGeom prst="rect">
            <a:avLst/>
          </a:prstGeom>
          <a:solidFill>
            <a:srgbClr val="D2AC47"/>
          </a:solidFill>
          <a:ln/>
        </p:spPr>
      </p:sp>
      <p:sp>
        <p:nvSpPr>
          <p:cNvPr id="18" name="Shape 14"/>
          <p:cNvSpPr/>
          <p:nvPr/>
        </p:nvSpPr>
        <p:spPr>
          <a:xfrm>
            <a:off x="9026128" y="5693271"/>
            <a:ext cx="349925" cy="349925"/>
          </a:xfrm>
          <a:prstGeom prst="roundRect">
            <a:avLst>
              <a:gd name="adj" fmla="val 13335"/>
            </a:avLst>
          </a:prstGeom>
          <a:solidFill>
            <a:srgbClr val="2D3033"/>
          </a:solidFill>
          <a:ln/>
        </p:spPr>
      </p:sp>
      <p:sp>
        <p:nvSpPr>
          <p:cNvPr id="19" name="Text 15"/>
          <p:cNvSpPr/>
          <p:nvPr/>
        </p:nvSpPr>
        <p:spPr>
          <a:xfrm>
            <a:off x="9128760" y="5722322"/>
            <a:ext cx="144661"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3</a:t>
            </a:r>
            <a:endParaRPr lang="en-US" sz="1837" dirty="0"/>
          </a:p>
        </p:txBody>
      </p:sp>
      <p:sp>
        <p:nvSpPr>
          <p:cNvPr id="20" name="Text 16"/>
          <p:cNvSpPr/>
          <p:nvPr/>
        </p:nvSpPr>
        <p:spPr>
          <a:xfrm>
            <a:off x="8203525" y="3339822"/>
            <a:ext cx="1995011"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Periodic Rebalancing</a:t>
            </a:r>
            <a:endParaRPr lang="en-US" sz="1531" dirty="0"/>
          </a:p>
        </p:txBody>
      </p:sp>
      <p:sp>
        <p:nvSpPr>
          <p:cNvPr id="21" name="Text 17"/>
          <p:cNvSpPr/>
          <p:nvPr/>
        </p:nvSpPr>
        <p:spPr>
          <a:xfrm>
            <a:off x="7548443" y="367605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portfolio is periodically rebalanced based on the investor's risk appetite, as determined by a proprietary risk score analyzer. This ensures that the asset allocation remains aligned with the investor's risk tolerance and investment objectives.</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Risk Management</a:t>
            </a:r>
            <a:endParaRPr lang="en-US" sz="4374" dirty="0"/>
          </a:p>
        </p:txBody>
      </p:sp>
      <p:sp>
        <p:nvSpPr>
          <p:cNvPr id="7" name="Shape 3"/>
          <p:cNvSpPr/>
          <p:nvPr/>
        </p:nvSpPr>
        <p:spPr>
          <a:xfrm>
            <a:off x="2037993" y="2837736"/>
            <a:ext cx="499943" cy="499943"/>
          </a:xfrm>
          <a:prstGeom prst="roundRect">
            <a:avLst>
              <a:gd name="adj" fmla="val 13333"/>
            </a:avLst>
          </a:prstGeom>
          <a:solidFill>
            <a:srgbClr val="2D3033"/>
          </a:solidFill>
          <a:ln/>
        </p:spPr>
      </p:sp>
      <p:sp>
        <p:nvSpPr>
          <p:cNvPr id="8" name="Text 4"/>
          <p:cNvSpPr/>
          <p:nvPr/>
        </p:nvSpPr>
        <p:spPr>
          <a:xfrm>
            <a:off x="2230398" y="2879408"/>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Exit Strategy</a:t>
            </a:r>
            <a:endParaRPr lang="en-US" sz="2187" dirty="0"/>
          </a:p>
        </p:txBody>
      </p:sp>
      <p:sp>
        <p:nvSpPr>
          <p:cNvPr id="10" name="Text 6"/>
          <p:cNvSpPr/>
          <p:nvPr/>
        </p:nvSpPr>
        <p:spPr>
          <a:xfrm>
            <a:off x="2760107" y="3394472"/>
            <a:ext cx="2647950"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employs a disciplined exit strategy, selling the indices when the market sentiment is in the "Greedy" or "Extreme Greedy" zone, the RSI is above 75, and the P/E ratio is in the overbought zone.</a:t>
            </a:r>
            <a:endParaRPr lang="en-US" sz="1750" dirty="0"/>
          </a:p>
        </p:txBody>
      </p:sp>
      <p:sp>
        <p:nvSpPr>
          <p:cNvPr id="11" name="Shape 7"/>
          <p:cNvSpPr/>
          <p:nvPr/>
        </p:nvSpPr>
        <p:spPr>
          <a:xfrm>
            <a:off x="5630228" y="2837736"/>
            <a:ext cx="499943" cy="499943"/>
          </a:xfrm>
          <a:prstGeom prst="roundRect">
            <a:avLst>
              <a:gd name="adj" fmla="val 13333"/>
            </a:avLst>
          </a:prstGeom>
          <a:solidFill>
            <a:srgbClr val="2D3033"/>
          </a:solidFill>
          <a:ln/>
        </p:spPr>
      </p:sp>
      <p:sp>
        <p:nvSpPr>
          <p:cNvPr id="12" name="Text 8"/>
          <p:cNvSpPr/>
          <p:nvPr/>
        </p:nvSpPr>
        <p:spPr>
          <a:xfrm>
            <a:off x="5777984" y="2879408"/>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6352342"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Emergency Fund</a:t>
            </a:r>
            <a:endParaRPr lang="en-US" sz="2187" dirty="0"/>
          </a:p>
        </p:txBody>
      </p:sp>
      <p:sp>
        <p:nvSpPr>
          <p:cNvPr id="14" name="Text 10"/>
          <p:cNvSpPr/>
          <p:nvPr/>
        </p:nvSpPr>
        <p:spPr>
          <a:xfrm>
            <a:off x="6352342"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includes an allocation to a safe, liquid "Emergency Fund" to provide a buffer against market downturns and ensure the stability of the overall investment strategy.</a:t>
            </a:r>
            <a:endParaRPr lang="en-US" sz="1750" dirty="0"/>
          </a:p>
        </p:txBody>
      </p:sp>
      <p:sp>
        <p:nvSpPr>
          <p:cNvPr id="15" name="Shape 11"/>
          <p:cNvSpPr/>
          <p:nvPr/>
        </p:nvSpPr>
        <p:spPr>
          <a:xfrm>
            <a:off x="9222462" y="2837736"/>
            <a:ext cx="499943" cy="499943"/>
          </a:xfrm>
          <a:prstGeom prst="roundRect">
            <a:avLst>
              <a:gd name="adj" fmla="val 13333"/>
            </a:avLst>
          </a:prstGeom>
          <a:solidFill>
            <a:srgbClr val="2D3033"/>
          </a:solidFill>
          <a:ln/>
        </p:spPr>
      </p:sp>
      <p:sp>
        <p:nvSpPr>
          <p:cNvPr id="16" name="Text 12"/>
          <p:cNvSpPr/>
          <p:nvPr/>
        </p:nvSpPr>
        <p:spPr>
          <a:xfrm>
            <a:off x="9369028" y="2879408"/>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7" name="Text 13"/>
          <p:cNvSpPr/>
          <p:nvPr/>
        </p:nvSpPr>
        <p:spPr>
          <a:xfrm>
            <a:off x="9944576"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Gold ETF</a:t>
            </a:r>
            <a:endParaRPr lang="en-US" sz="2187" dirty="0"/>
          </a:p>
        </p:txBody>
      </p:sp>
      <p:sp>
        <p:nvSpPr>
          <p:cNvPr id="18" name="Text 14"/>
          <p:cNvSpPr/>
          <p:nvPr/>
        </p:nvSpPr>
        <p:spPr>
          <a:xfrm>
            <a:off x="9944576"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Gold ETF allocation, which serves as a hedge against market volatility and provides an additional layer of diversification to the portfolio.</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noFill/>
          <a:ln/>
          <a:effectLst>
            <a:reflection stA="57000" endPos="65000" dist="50800" dir="5400000" sy="-100000" algn="bl" rotWithShape="0"/>
          </a:effectLst>
        </p:spPr>
      </p:sp>
      <p:sp>
        <p:nvSpPr>
          <p:cNvPr id="4" name="Text 1"/>
          <p:cNvSpPr/>
          <p:nvPr/>
        </p:nvSpPr>
        <p:spPr>
          <a:xfrm>
            <a:off x="2037993" y="91023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Deployment Phases</a:t>
            </a:r>
            <a:endParaRPr lang="en-US" sz="4374" dirty="0"/>
          </a:p>
        </p:txBody>
      </p:sp>
      <p:sp>
        <p:nvSpPr>
          <p:cNvPr id="5" name="Shape 2"/>
          <p:cNvSpPr/>
          <p:nvPr/>
        </p:nvSpPr>
        <p:spPr>
          <a:xfrm>
            <a:off x="2037993" y="2048947"/>
            <a:ext cx="5166122" cy="2701766"/>
          </a:xfrm>
          <a:prstGeom prst="roundRect">
            <a:avLst>
              <a:gd name="adj" fmla="val 2467"/>
            </a:avLst>
          </a:prstGeom>
          <a:solidFill>
            <a:srgbClr val="2D3033"/>
          </a:solidFill>
          <a:ln/>
        </p:spPr>
      </p:sp>
      <p:sp>
        <p:nvSpPr>
          <p:cNvPr id="6" name="Text 3"/>
          <p:cNvSpPr/>
          <p:nvPr/>
        </p:nvSpPr>
        <p:spPr>
          <a:xfrm>
            <a:off x="2260163"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Initial Load</a:t>
            </a:r>
            <a:endParaRPr lang="en-US" sz="2187" dirty="0"/>
          </a:p>
        </p:txBody>
      </p:sp>
      <p:sp>
        <p:nvSpPr>
          <p:cNvPr id="7" name="Text 4"/>
          <p:cNvSpPr/>
          <p:nvPr/>
        </p:nvSpPr>
        <p:spPr>
          <a:xfrm>
            <a:off x="2260163"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initial investment phase involves finding the most suitable entry point for the indices, when the market sentiment is in the "Fear" or "Extreme Fear" zone and the indices are in the "oversold" zone.</a:t>
            </a:r>
            <a:endParaRPr lang="en-US" sz="1750" dirty="0"/>
          </a:p>
        </p:txBody>
      </p:sp>
      <p:sp>
        <p:nvSpPr>
          <p:cNvPr id="8" name="Shape 5"/>
          <p:cNvSpPr/>
          <p:nvPr/>
        </p:nvSpPr>
        <p:spPr>
          <a:xfrm>
            <a:off x="7426285" y="2048947"/>
            <a:ext cx="5166122" cy="2701766"/>
          </a:xfrm>
          <a:prstGeom prst="roundRect">
            <a:avLst>
              <a:gd name="adj" fmla="val 2467"/>
            </a:avLst>
          </a:prstGeom>
          <a:solidFill>
            <a:srgbClr val="2D3033"/>
          </a:solidFill>
          <a:ln/>
        </p:spPr>
      </p:sp>
      <p:sp>
        <p:nvSpPr>
          <p:cNvPr id="9" name="Text 6"/>
          <p:cNvSpPr/>
          <p:nvPr/>
        </p:nvSpPr>
        <p:spPr>
          <a:xfrm>
            <a:off x="7648456"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Daily Monitoring</a:t>
            </a:r>
            <a:endParaRPr lang="en-US" sz="2187" dirty="0"/>
          </a:p>
        </p:txBody>
      </p:sp>
      <p:sp>
        <p:nvSpPr>
          <p:cNvPr id="10" name="Text 7"/>
          <p:cNvSpPr/>
          <p:nvPr/>
        </p:nvSpPr>
        <p:spPr>
          <a:xfrm>
            <a:off x="7648456"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 daily job is responsible for predicting the lowest and highest points in the upcoming week for each index, allowing the strategy to capitalize on these entry and exit opportunities.</a:t>
            </a:r>
            <a:endParaRPr lang="en-US" sz="1750" dirty="0"/>
          </a:p>
        </p:txBody>
      </p:sp>
      <p:sp>
        <p:nvSpPr>
          <p:cNvPr id="11" name="Shape 8"/>
          <p:cNvSpPr/>
          <p:nvPr/>
        </p:nvSpPr>
        <p:spPr>
          <a:xfrm>
            <a:off x="2037993" y="4972883"/>
            <a:ext cx="5166122" cy="2346365"/>
          </a:xfrm>
          <a:prstGeom prst="roundRect">
            <a:avLst>
              <a:gd name="adj" fmla="val 2841"/>
            </a:avLst>
          </a:prstGeom>
          <a:solidFill>
            <a:srgbClr val="2D3033"/>
          </a:solidFill>
          <a:ln/>
        </p:spPr>
      </p:sp>
      <p:sp>
        <p:nvSpPr>
          <p:cNvPr id="12" name="Text 9"/>
          <p:cNvSpPr/>
          <p:nvPr/>
        </p:nvSpPr>
        <p:spPr>
          <a:xfrm>
            <a:off x="2260163" y="5195054"/>
            <a:ext cx="2885956"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Portfolio Rebalancing</a:t>
            </a:r>
            <a:endParaRPr lang="en-US" sz="2187" dirty="0"/>
          </a:p>
        </p:txBody>
      </p:sp>
      <p:sp>
        <p:nvSpPr>
          <p:cNvPr id="13" name="Text 10"/>
          <p:cNvSpPr/>
          <p:nvPr/>
        </p:nvSpPr>
        <p:spPr>
          <a:xfrm>
            <a:off x="2260163" y="5675471"/>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is rebalanced on a monthly basis, with the strategy predicting the lowest and highest points in the upcoming quarter and executing trades accordingly.</a:t>
            </a:r>
            <a:endParaRPr lang="en-US" sz="1750" dirty="0"/>
          </a:p>
        </p:txBody>
      </p:sp>
      <p:sp>
        <p:nvSpPr>
          <p:cNvPr id="14" name="Shape 11"/>
          <p:cNvSpPr/>
          <p:nvPr/>
        </p:nvSpPr>
        <p:spPr>
          <a:xfrm>
            <a:off x="7426285" y="4972883"/>
            <a:ext cx="5166122" cy="2346365"/>
          </a:xfrm>
          <a:prstGeom prst="roundRect">
            <a:avLst>
              <a:gd name="adj" fmla="val 2841"/>
            </a:avLst>
          </a:prstGeom>
          <a:solidFill>
            <a:srgbClr val="2D3033"/>
          </a:solidFill>
          <a:ln/>
        </p:spPr>
      </p:sp>
      <p:sp>
        <p:nvSpPr>
          <p:cNvPr id="15" name="Text 12"/>
          <p:cNvSpPr/>
          <p:nvPr/>
        </p:nvSpPr>
        <p:spPr>
          <a:xfrm>
            <a:off x="7648456" y="5195054"/>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Partial Withdrawals</a:t>
            </a:r>
            <a:endParaRPr lang="en-US" sz="2187" dirty="0"/>
          </a:p>
        </p:txBody>
      </p:sp>
      <p:sp>
        <p:nvSpPr>
          <p:cNvPr id="16" name="Text 13"/>
          <p:cNvSpPr/>
          <p:nvPr/>
        </p:nvSpPr>
        <p:spPr>
          <a:xfrm>
            <a:off x="7648456" y="5675471"/>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systematic withdrawal plan (SWP) to allow investors to periodically withdraw funds from the portfolio, while maintaining the overall asset allocation.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45740" y="1248032"/>
            <a:ext cx="11528855" cy="5993027"/>
          </a:xfrm>
          <a:prstGeom prst="rect">
            <a:avLst/>
          </a:prstGeom>
          <a:solidFill>
            <a:srgbClr val="1B1C1D"/>
          </a:solidFill>
          <a:ln/>
        </p:spPr>
      </p:sp>
      <p:sp>
        <p:nvSpPr>
          <p:cNvPr id="4" name="Text 1"/>
          <p:cNvSpPr/>
          <p:nvPr/>
        </p:nvSpPr>
        <p:spPr>
          <a:xfrm>
            <a:off x="2037993" y="149483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Forecasting Methodology</a:t>
            </a:r>
            <a:endParaRPr lang="en-US" sz="4374" dirty="0"/>
          </a:p>
        </p:txBody>
      </p:sp>
      <p:pic>
        <p:nvPicPr>
          <p:cNvPr id="5" name="Image 1" descr="preencoded.png"/>
          <p:cNvPicPr>
            <a:picLocks noChangeAspect="1"/>
          </p:cNvPicPr>
          <p:nvPr/>
        </p:nvPicPr>
        <p:blipFill>
          <a:blip r:embed="rId4"/>
          <a:stretch>
            <a:fillRect/>
          </a:stretch>
        </p:blipFill>
        <p:spPr>
          <a:xfrm>
            <a:off x="2037993" y="2633543"/>
            <a:ext cx="555427" cy="555427"/>
          </a:xfrm>
          <a:prstGeom prst="rect">
            <a:avLst/>
          </a:prstGeom>
        </p:spPr>
      </p:pic>
      <p:sp>
        <p:nvSpPr>
          <p:cNvPr id="6" name="Text 2"/>
          <p:cNvSpPr/>
          <p:nvPr/>
        </p:nvSpPr>
        <p:spPr>
          <a:xfrm>
            <a:off x="2037993"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ARIMA</a:t>
            </a:r>
            <a:endParaRPr lang="en-US" sz="2187" dirty="0"/>
          </a:p>
        </p:txBody>
      </p:sp>
      <p:sp>
        <p:nvSpPr>
          <p:cNvPr id="7" name="Text 3"/>
          <p:cNvSpPr/>
          <p:nvPr/>
        </p:nvSpPr>
        <p:spPr>
          <a:xfrm>
            <a:off x="2037993" y="3891558"/>
            <a:ext cx="3295888"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utilizes ARIMA (Autoregressive Integrated Moving Average) models to predict the future closing prices of the indices based on historical data and relevant macroeconomic factors.</a:t>
            </a:r>
            <a:endParaRPr lang="en-US" sz="1750" dirty="0"/>
          </a:p>
        </p:txBody>
      </p:sp>
      <p:pic>
        <p:nvPicPr>
          <p:cNvPr id="8" name="Image 2" descr="preencoded.png"/>
          <p:cNvPicPr>
            <a:picLocks noChangeAspect="1"/>
          </p:cNvPicPr>
          <p:nvPr/>
        </p:nvPicPr>
        <p:blipFill>
          <a:blip r:embed="rId5"/>
          <a:stretch>
            <a:fillRect/>
          </a:stretch>
        </p:blipFill>
        <p:spPr>
          <a:xfrm>
            <a:off x="5667137" y="2633543"/>
            <a:ext cx="555427" cy="555427"/>
          </a:xfrm>
          <a:prstGeom prst="rect">
            <a:avLst/>
          </a:prstGeom>
        </p:spPr>
      </p:pic>
      <p:sp>
        <p:nvSpPr>
          <p:cNvPr id="9" name="Text 4"/>
          <p:cNvSpPr/>
          <p:nvPr/>
        </p:nvSpPr>
        <p:spPr>
          <a:xfrm>
            <a:off x="5667137"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LSTM</a:t>
            </a:r>
            <a:endParaRPr lang="en-US" sz="2187" dirty="0"/>
          </a:p>
        </p:txBody>
      </p:sp>
      <p:sp>
        <p:nvSpPr>
          <p:cNvPr id="10" name="Text 5"/>
          <p:cNvSpPr/>
          <p:nvPr/>
        </p:nvSpPr>
        <p:spPr>
          <a:xfrm>
            <a:off x="5667137" y="3891558"/>
            <a:ext cx="3296007"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Additionally, the strategy employs LSTM (Long Short-Term Memory) neural networks to capture complex, non-linear patterns in the data and improve the accuracy of the forecasts.</a:t>
            </a:r>
            <a:endParaRPr lang="en-US" sz="1750" dirty="0"/>
          </a:p>
        </p:txBody>
      </p:sp>
      <p:pic>
        <p:nvPicPr>
          <p:cNvPr id="11" name="Image 3" descr="preencoded.png"/>
          <p:cNvPicPr>
            <a:picLocks noChangeAspect="1"/>
          </p:cNvPicPr>
          <p:nvPr/>
        </p:nvPicPr>
        <p:blipFill>
          <a:blip r:embed="rId6"/>
          <a:stretch>
            <a:fillRect/>
          </a:stretch>
        </p:blipFill>
        <p:spPr>
          <a:xfrm>
            <a:off x="9296400" y="2633543"/>
            <a:ext cx="555427" cy="555427"/>
          </a:xfrm>
          <a:prstGeom prst="rect">
            <a:avLst/>
          </a:prstGeom>
        </p:spPr>
      </p:pic>
      <p:sp>
        <p:nvSpPr>
          <p:cNvPr id="12" name="Text 6"/>
          <p:cNvSpPr/>
          <p:nvPr/>
        </p:nvSpPr>
        <p:spPr>
          <a:xfrm>
            <a:off x="9296400" y="3411141"/>
            <a:ext cx="3251121"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Macroeconomic Factors</a:t>
            </a:r>
            <a:endParaRPr lang="en-US" sz="2187" dirty="0"/>
          </a:p>
        </p:txBody>
      </p:sp>
      <p:sp>
        <p:nvSpPr>
          <p:cNvPr id="13" name="Text 7"/>
          <p:cNvSpPr/>
          <p:nvPr/>
        </p:nvSpPr>
        <p:spPr>
          <a:xfrm>
            <a:off x="9296400" y="3891558"/>
            <a:ext cx="3296007" cy="284321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forecasting models incorporate a wide range of macroeconomic data, including global market indices, commodity prices, and economic indicators, to provide a comprehensive view of the market dynamics.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24328" y="613187"/>
            <a:ext cx="13181743" cy="7243280"/>
          </a:xfrm>
          <a:prstGeom prst="rect">
            <a:avLst/>
          </a:prstGeom>
          <a:solidFill>
            <a:srgbClr val="1B1C1D"/>
          </a:solidFill>
          <a:ln/>
        </p:spPr>
      </p:sp>
      <p:sp>
        <p:nvSpPr>
          <p:cNvPr id="4" name="Text 1"/>
          <p:cNvSpPr/>
          <p:nvPr/>
        </p:nvSpPr>
        <p:spPr>
          <a:xfrm>
            <a:off x="1216060" y="108060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Jobs</a:t>
            </a:r>
            <a:endParaRPr lang="en-US" sz="4374" dirty="0"/>
          </a:p>
        </p:txBody>
      </p:sp>
      <p:sp>
        <p:nvSpPr>
          <p:cNvPr id="6" name="Text 2"/>
          <p:cNvSpPr/>
          <p:nvPr/>
        </p:nvSpPr>
        <p:spPr>
          <a:xfrm>
            <a:off x="1657850" y="1887907"/>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Daily job</a:t>
            </a:r>
            <a:endParaRPr lang="en-US" sz="2187" dirty="0"/>
          </a:p>
        </p:txBody>
      </p:sp>
      <p:sp>
        <p:nvSpPr>
          <p:cNvPr id="7" name="Text 3"/>
          <p:cNvSpPr/>
          <p:nvPr/>
        </p:nvSpPr>
        <p:spPr>
          <a:xfrm>
            <a:off x="2066475" y="2180605"/>
            <a:ext cx="10202237" cy="804104"/>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week for all the 3 indices. If today is the lowest point in the week for an index, open position allocating %age of capital for that index as calculated by the risk score analyzer</a:t>
            </a:r>
            <a:endParaRPr lang="en-US" sz="1750" dirty="0"/>
          </a:p>
        </p:txBody>
      </p:sp>
      <p:sp>
        <p:nvSpPr>
          <p:cNvPr id="9" name="Text 4"/>
          <p:cNvSpPr/>
          <p:nvPr/>
        </p:nvSpPr>
        <p:spPr>
          <a:xfrm>
            <a:off x="1717580" y="3401319"/>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score analyzer</a:t>
            </a:r>
            <a:endParaRPr lang="en-US" sz="2187" dirty="0"/>
          </a:p>
        </p:txBody>
      </p:sp>
      <p:sp>
        <p:nvSpPr>
          <p:cNvPr id="10" name="Text 5"/>
          <p:cNvSpPr/>
          <p:nvPr/>
        </p:nvSpPr>
        <p:spPr>
          <a:xfrm>
            <a:off x="2066475" y="3832775"/>
            <a:ext cx="10202237" cy="8041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function </a:t>
            </a:r>
            <a:r>
              <a:rPr lang="en-US" sz="1750" dirty="0" err="1">
                <a:solidFill>
                  <a:srgbClr val="CFCBBF"/>
                </a:solidFill>
                <a:latin typeface="Raleway" pitchFamily="34" charset="0"/>
                <a:ea typeface="Raleway" pitchFamily="34" charset="-122"/>
                <a:cs typeface="Raleway" pitchFamily="34" charset="-120"/>
              </a:rPr>
              <a:t>RiskScoreMixFunc</a:t>
            </a:r>
            <a:r>
              <a:rPr lang="en-US" sz="1750" dirty="0">
                <a:solidFill>
                  <a:srgbClr val="CFCBBF"/>
                </a:solidFill>
                <a:latin typeface="Raleway" pitchFamily="34" charset="0"/>
                <a:ea typeface="Raleway" pitchFamily="34" charset="-122"/>
                <a:cs typeface="Raleway" pitchFamily="34" charset="-120"/>
              </a:rPr>
              <a:t>(tot-risk-score) using standard deviation[=risk factor] of all the 5 indices returns ratio of N50, SML, Mid, Gold, Emergency Fund (Safest Debt/liquid fund) in mixture to achieve the given risk-score</a:t>
            </a:r>
            <a:endParaRPr lang="en-US" sz="1750" dirty="0"/>
          </a:p>
        </p:txBody>
      </p:sp>
      <p:sp>
        <p:nvSpPr>
          <p:cNvPr id="12" name="Text 6"/>
          <p:cNvSpPr/>
          <p:nvPr/>
        </p:nvSpPr>
        <p:spPr>
          <a:xfrm>
            <a:off x="1717580" y="5078297"/>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Monthly Job</a:t>
            </a:r>
            <a:endParaRPr lang="en-US" sz="2187" dirty="0"/>
          </a:p>
        </p:txBody>
      </p:sp>
      <p:sp>
        <p:nvSpPr>
          <p:cNvPr id="13" name="Text 7"/>
          <p:cNvSpPr/>
          <p:nvPr/>
        </p:nvSpPr>
        <p:spPr>
          <a:xfrm>
            <a:off x="2066475" y="5398211"/>
            <a:ext cx="10202237" cy="879299"/>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quarter for all the 3 indices</a:t>
            </a:r>
            <a:endParaRPr lang="en-US" sz="1750" dirty="0"/>
          </a:p>
        </p:txBody>
      </p:sp>
    </p:spTree>
    <p:extLst>
      <p:ext uri="{BB962C8B-B14F-4D97-AF65-F5344CB8AC3E}">
        <p14:creationId xmlns:p14="http://schemas.microsoft.com/office/powerpoint/2010/main" val="37387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2236" y="399294"/>
            <a:ext cx="13525928" cy="7431012"/>
          </a:xfrm>
          <a:prstGeom prst="rect">
            <a:avLst/>
          </a:prstGeom>
          <a:solidFill>
            <a:srgbClr val="1B1C1D"/>
          </a:solidFill>
          <a:ln/>
        </p:spPr>
      </p:sp>
      <p:sp>
        <p:nvSpPr>
          <p:cNvPr id="4" name="Text 1"/>
          <p:cNvSpPr/>
          <p:nvPr/>
        </p:nvSpPr>
        <p:spPr>
          <a:xfrm>
            <a:off x="1031125" y="552008"/>
            <a:ext cx="6802874" cy="398879"/>
          </a:xfrm>
          <a:prstGeom prst="rect">
            <a:avLst/>
          </a:prstGeom>
          <a:noFill/>
          <a:ln/>
        </p:spPr>
        <p:txBody>
          <a:bodyPr wrap="none" rtlCol="0" anchor="t"/>
          <a:lstStyle/>
          <a:p>
            <a:pPr marL="0" indent="0">
              <a:lnSpc>
                <a:spcPts val="5468"/>
              </a:lnSpc>
              <a:buNone/>
            </a:pPr>
            <a:r>
              <a:rPr lang="en-US" sz="3200" dirty="0">
                <a:solidFill>
                  <a:srgbClr val="AE8625"/>
                </a:solidFill>
                <a:latin typeface="Prata" pitchFamily="34" charset="0"/>
                <a:ea typeface="Prata" pitchFamily="34" charset="-122"/>
                <a:cs typeface="Prata" pitchFamily="34" charset="-120"/>
              </a:rPr>
              <a:t>Jobs continued ..</a:t>
            </a:r>
            <a:endParaRPr lang="en-US" sz="3200" dirty="0"/>
          </a:p>
        </p:txBody>
      </p:sp>
      <p:sp>
        <p:nvSpPr>
          <p:cNvPr id="14" name="Text 6">
            <a:extLst>
              <a:ext uri="{FF2B5EF4-FFF2-40B4-BE49-F238E27FC236}">
                <a16:creationId xmlns:a16="http://schemas.microsoft.com/office/drawing/2014/main" id="{F2E160F2-70FD-CC96-8B0F-F3B19E60FA0B}"/>
              </a:ext>
            </a:extLst>
          </p:cNvPr>
          <p:cNvSpPr/>
          <p:nvPr/>
        </p:nvSpPr>
        <p:spPr>
          <a:xfrm>
            <a:off x="4064079" y="1316208"/>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Capital movement job::[Take action at real time pricing]</a:t>
            </a:r>
            <a:endParaRPr lang="en-US" sz="2187" dirty="0"/>
          </a:p>
        </p:txBody>
      </p:sp>
      <p:sp>
        <p:nvSpPr>
          <p:cNvPr id="15" name="Text 7">
            <a:extLst>
              <a:ext uri="{FF2B5EF4-FFF2-40B4-BE49-F238E27FC236}">
                <a16:creationId xmlns:a16="http://schemas.microsoft.com/office/drawing/2014/main" id="{101714B2-9D06-F63A-3260-3D870EBB6D44}"/>
              </a:ext>
            </a:extLst>
          </p:cNvPr>
          <p:cNvSpPr/>
          <p:nvPr/>
        </p:nvSpPr>
        <p:spPr>
          <a:xfrm>
            <a:off x="1044682" y="1938389"/>
            <a:ext cx="12541036" cy="603554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Enter(BUY): If today is the actual lowest point in the week for an index as predicted by job:1 and 2, and Index pe is in over-sold zone and market mood index is in fear/extreme-fear zone and RSI of the index is below 40 BUY the yet to be allocated %age of capital for that index as calculated by the risk score analyzer by selling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If that position is already achieved, while Index pe is in over-sold zone and market mood index is in fear/extreme-fear zone, then follow a rule of buying the index: BUY of 10% GOLD + Emergency Fund price equivalent for every 2% fall of the index to tackle war or covid like exceptional situation as per the rule for selling of reserve to buy indices. </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Exit(Sell): If today is the actual highest point in the quarter for an index as predicted by job:1 and 2 and Index pe is in over-bought zone and market mood index is in Greedy zone and RSI of the index is above 75, SELL the index up to the yet to be allocated %age of capital for that index as calculated by the risk score analyzer by buying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If that position is already achieved while Index pe is in over-bought zone and market mood index is in Greedy zone and RSI of the index is above 75, then follow a rule of selling the index: sell the index of amount equivalent to 5% of should be allocated for </a:t>
            </a:r>
            <a:r>
              <a:rPr lang="en-US" sz="1750" dirty="0" err="1">
                <a:solidFill>
                  <a:srgbClr val="CFCBBF"/>
                </a:solidFill>
                <a:latin typeface="Raleway" pitchFamily="34" charset="0"/>
                <a:ea typeface="Raleway" pitchFamily="34" charset="-122"/>
                <a:cs typeface="Raleway" pitchFamily="34" charset="-120"/>
              </a:rPr>
              <a:t>GOLD+Emergency</a:t>
            </a:r>
            <a:r>
              <a:rPr lang="en-US" sz="1750" dirty="0">
                <a:solidFill>
                  <a:srgbClr val="CFCBBF"/>
                </a:solidFill>
                <a:latin typeface="Raleway" pitchFamily="34" charset="0"/>
                <a:ea typeface="Raleway" pitchFamily="34" charset="-122"/>
                <a:cs typeface="Raleway" pitchFamily="34" charset="-120"/>
              </a:rPr>
              <a:t> Fund price, for every 2% rise of the index to profit from extreme bullish cycle as per the rule for buying of reserve after selling the indices. </a:t>
            </a:r>
            <a:endParaRPr lang="en-US" sz="1750" dirty="0"/>
          </a:p>
        </p:txBody>
      </p:sp>
    </p:spTree>
    <p:extLst>
      <p:ext uri="{BB962C8B-B14F-4D97-AF65-F5344CB8AC3E}">
        <p14:creationId xmlns:p14="http://schemas.microsoft.com/office/powerpoint/2010/main" val="1091301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1328</Words>
  <Application>Microsoft Office PowerPoint</Application>
  <PresentationFormat>Custom</PresentationFormat>
  <Paragraphs>83</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Dilip mohapatro</cp:lastModifiedBy>
  <cp:revision>4</cp:revision>
  <dcterms:created xsi:type="dcterms:W3CDTF">2024-05-11T18:58:04Z</dcterms:created>
  <dcterms:modified xsi:type="dcterms:W3CDTF">2024-05-11T20:58:14Z</dcterms:modified>
</cp:coreProperties>
</file>